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8" r:id="rId3"/>
    <p:sldId id="276" r:id="rId4"/>
    <p:sldId id="279" r:id="rId5"/>
    <p:sldId id="260" r:id="rId6"/>
    <p:sldId id="261" r:id="rId7"/>
    <p:sldId id="281" r:id="rId8"/>
    <p:sldId id="282" r:id="rId9"/>
    <p:sldId id="262" r:id="rId10"/>
    <p:sldId id="286" r:id="rId11"/>
    <p:sldId id="287" r:id="rId12"/>
    <p:sldId id="285" r:id="rId13"/>
    <p:sldId id="263" r:id="rId14"/>
    <p:sldId id="284" r:id="rId15"/>
    <p:sldId id="277" r:id="rId16"/>
    <p:sldId id="264" r:id="rId17"/>
    <p:sldId id="265" r:id="rId18"/>
    <p:sldId id="267" r:id="rId19"/>
    <p:sldId id="266" r:id="rId20"/>
    <p:sldId id="268" r:id="rId21"/>
    <p:sldId id="269" r:id="rId22"/>
    <p:sldId id="259" r:id="rId23"/>
    <p:sldId id="271" r:id="rId24"/>
    <p:sldId id="272" r:id="rId25"/>
    <p:sldId id="270" r:id="rId26"/>
    <p:sldId id="280" r:id="rId27"/>
    <p:sldId id="273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29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46841-D570-437C-AC83-CA3F79A25EA7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7B79AE08-BFFA-46D3-9E0C-EF48816249EB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Vigilância ambiental</a:t>
          </a:r>
        </a:p>
      </dgm:t>
    </dgm:pt>
    <dgm:pt modelId="{8204D685-9CF6-46DA-A2AE-0F4568CD184D}" type="parTrans" cxnId="{99805466-2964-4206-90FF-03A82CDADA1E}">
      <dgm:prSet/>
      <dgm:spPr/>
      <dgm:t>
        <a:bodyPr/>
        <a:lstStyle/>
        <a:p>
          <a:endParaRPr lang="pt-B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100997-352F-4366-897B-81A3FB253F29}" type="sibTrans" cxnId="{99805466-2964-4206-90FF-03A82CDADA1E}">
      <dgm:prSet/>
      <dgm:spPr/>
      <dgm:t>
        <a:bodyPr/>
        <a:lstStyle/>
        <a:p>
          <a:endParaRPr lang="pt-B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D01A18-3EF8-43EF-A7DD-005D60985043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Vigilância </a:t>
          </a:r>
          <a:r>
            <a:rPr lang="pt-B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epidemio-lógica</a:t>
          </a:r>
          <a:endParaRPr lang="pt-BR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BAB24D-0328-4892-A1C8-566BAEA9899A}" type="parTrans" cxnId="{038906FD-1563-4145-9F2C-8C89D6202EF4}">
      <dgm:prSet/>
      <dgm:spPr/>
      <dgm:t>
        <a:bodyPr/>
        <a:lstStyle/>
        <a:p>
          <a:endParaRPr lang="pt-B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ABC09A-D129-441D-A751-DE23F4E6F11A}" type="sibTrans" cxnId="{038906FD-1563-4145-9F2C-8C89D6202EF4}">
      <dgm:prSet/>
      <dgm:spPr/>
      <dgm:t>
        <a:bodyPr/>
        <a:lstStyle/>
        <a:p>
          <a:endParaRPr lang="pt-B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55795D-DF09-4944-A118-100EC232376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Saúde do </a:t>
          </a:r>
        </a:p>
        <a:p>
          <a:pPr>
            <a:lnSpc>
              <a:spcPct val="100000"/>
            </a:lnSpc>
          </a:pPr>
          <a:r>
            <a: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trabalhador</a:t>
          </a:r>
        </a:p>
      </dgm:t>
    </dgm:pt>
    <dgm:pt modelId="{730E9782-6A50-4CD9-B163-5D17641BE5B4}" type="parTrans" cxnId="{39CDAAC4-C715-4FDA-9DE5-905FEBB74C1C}">
      <dgm:prSet/>
      <dgm:spPr/>
      <dgm:t>
        <a:bodyPr/>
        <a:lstStyle/>
        <a:p>
          <a:endParaRPr lang="pt-B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C97851-E2F2-4924-A7EE-91FB9256ABF9}" type="sibTrans" cxnId="{39CDAAC4-C715-4FDA-9DE5-905FEBB74C1C}">
      <dgm:prSet/>
      <dgm:spPr/>
      <dgm:t>
        <a:bodyPr/>
        <a:lstStyle/>
        <a:p>
          <a:endParaRPr lang="pt-B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08CEE4-71E3-454B-9566-1E34B58FE8FE}">
      <dgm:prSet phldrT="[Texto]" custT="1"/>
      <dgm:spPr/>
      <dgm:t>
        <a:bodyPr/>
        <a:lstStyle/>
        <a:p>
          <a:pPr algn="ctr"/>
          <a:r>
            <a: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Vigilância sanitária</a:t>
          </a:r>
        </a:p>
      </dgm:t>
    </dgm:pt>
    <dgm:pt modelId="{57CFBAFD-14EA-4BBC-9788-5000CF833773}" type="parTrans" cxnId="{8FD9C7D7-7425-4139-949A-A4AC4B93DDD6}">
      <dgm:prSet/>
      <dgm:spPr/>
      <dgm:t>
        <a:bodyPr/>
        <a:lstStyle/>
        <a:p>
          <a:endParaRPr lang="pt-B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9683C-8A47-4AC5-89FA-CAA51B5F1E0F}" type="sibTrans" cxnId="{8FD9C7D7-7425-4139-949A-A4AC4B93DDD6}">
      <dgm:prSet/>
      <dgm:spPr/>
      <dgm:t>
        <a:bodyPr/>
        <a:lstStyle/>
        <a:p>
          <a:endParaRPr lang="pt-B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91C6E4-E5A5-4033-99DA-EA9F5A8F4E21}" type="pres">
      <dgm:prSet presAssocID="{5E846841-D570-437C-AC83-CA3F79A25EA7}" presName="compositeShape" presStyleCnt="0">
        <dgm:presLayoutVars>
          <dgm:chMax val="7"/>
          <dgm:dir/>
          <dgm:resizeHandles val="exact"/>
        </dgm:presLayoutVars>
      </dgm:prSet>
      <dgm:spPr/>
    </dgm:pt>
    <dgm:pt modelId="{61F093DE-863E-4CCD-8C7B-B98945CCA5A1}" type="pres">
      <dgm:prSet presAssocID="{7B79AE08-BFFA-46D3-9E0C-EF48816249EB}" presName="circ1" presStyleLbl="vennNode1" presStyleIdx="0" presStyleCnt="4" custScaleX="168992" custScaleY="95866" custLinFactNeighborX="-8622" custLinFactNeighborY="9721"/>
      <dgm:spPr/>
    </dgm:pt>
    <dgm:pt modelId="{C4FED0F1-A702-43E3-9056-51FB43873C77}" type="pres">
      <dgm:prSet presAssocID="{7B79AE08-BFFA-46D3-9E0C-EF48816249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6ECA43-E103-4F63-A676-A99753BCEA80}" type="pres">
      <dgm:prSet presAssocID="{2DD01A18-3EF8-43EF-A7DD-005D60985043}" presName="circ2" presStyleLbl="vennNode1" presStyleIdx="1" presStyleCnt="4" custScaleX="193617" custScaleY="106338" custLinFactNeighborX="24294" custLinFactNeighborY="2438"/>
      <dgm:spPr/>
    </dgm:pt>
    <dgm:pt modelId="{484843A1-501E-46D7-9F2B-B5D936823CA1}" type="pres">
      <dgm:prSet presAssocID="{2DD01A18-3EF8-43EF-A7DD-005D609850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1912FC1-561E-4563-B99D-12ECD8E47F8E}" type="pres">
      <dgm:prSet presAssocID="{B555795D-DF09-4944-A118-100EC2323766}" presName="circ3" presStyleLbl="vennNode1" presStyleIdx="2" presStyleCnt="4" custScaleX="179719" custScaleY="112038" custLinFactNeighborX="-6734" custLinFactNeighborY="5442"/>
      <dgm:spPr/>
    </dgm:pt>
    <dgm:pt modelId="{1CE9431B-EE3F-4B43-90AA-BCA8CC577746}" type="pres">
      <dgm:prSet presAssocID="{B555795D-DF09-4944-A118-100EC232376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2EE25A2-32FA-40E2-AA2A-BEA3FE75A57B}" type="pres">
      <dgm:prSet presAssocID="{9008CEE4-71E3-454B-9566-1E34B58FE8FE}" presName="circ4" presStyleLbl="vennNode1" presStyleIdx="3" presStyleCnt="4" custScaleX="179426" custScaleY="89566" custLinFactNeighborX="-14389" custLinFactNeighborY="4132"/>
      <dgm:spPr/>
    </dgm:pt>
    <dgm:pt modelId="{4A845F3F-2BAB-4A80-B02C-C3660E9E19CB}" type="pres">
      <dgm:prSet presAssocID="{9008CEE4-71E3-454B-9566-1E34B58FE8F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E669904-B46A-4E61-8729-A0D86C615138}" type="presOf" srcId="{7B79AE08-BFFA-46D3-9E0C-EF48816249EB}" destId="{C4FED0F1-A702-43E3-9056-51FB43873C77}" srcOrd="1" destOrd="0" presId="urn:microsoft.com/office/officeart/2005/8/layout/venn1"/>
    <dgm:cxn modelId="{74561309-E8DA-4BF1-95E2-C68A43D36706}" type="presOf" srcId="{2DD01A18-3EF8-43EF-A7DD-005D60985043}" destId="{166ECA43-E103-4F63-A676-A99753BCEA80}" srcOrd="0" destOrd="0" presId="urn:microsoft.com/office/officeart/2005/8/layout/venn1"/>
    <dgm:cxn modelId="{7459960E-1564-430E-B868-C6F102BF4578}" type="presOf" srcId="{7B79AE08-BFFA-46D3-9E0C-EF48816249EB}" destId="{61F093DE-863E-4CCD-8C7B-B98945CCA5A1}" srcOrd="0" destOrd="0" presId="urn:microsoft.com/office/officeart/2005/8/layout/venn1"/>
    <dgm:cxn modelId="{067A4360-9CF5-4F48-A391-00DBBC253287}" type="presOf" srcId="{9008CEE4-71E3-454B-9566-1E34B58FE8FE}" destId="{4A845F3F-2BAB-4A80-B02C-C3660E9E19CB}" srcOrd="1" destOrd="0" presId="urn:microsoft.com/office/officeart/2005/8/layout/venn1"/>
    <dgm:cxn modelId="{99805466-2964-4206-90FF-03A82CDADA1E}" srcId="{5E846841-D570-437C-AC83-CA3F79A25EA7}" destId="{7B79AE08-BFFA-46D3-9E0C-EF48816249EB}" srcOrd="0" destOrd="0" parTransId="{8204D685-9CF6-46DA-A2AE-0F4568CD184D}" sibTransId="{93100997-352F-4366-897B-81A3FB253F29}"/>
    <dgm:cxn modelId="{56DCC76E-4B60-4770-9F6E-BB91F307E9B3}" type="presOf" srcId="{B555795D-DF09-4944-A118-100EC2323766}" destId="{1CE9431B-EE3F-4B43-90AA-BCA8CC577746}" srcOrd="1" destOrd="0" presId="urn:microsoft.com/office/officeart/2005/8/layout/venn1"/>
    <dgm:cxn modelId="{EA8D0155-CACF-46B0-8069-A3EFAA75A2B5}" type="presOf" srcId="{9008CEE4-71E3-454B-9566-1E34B58FE8FE}" destId="{72EE25A2-32FA-40E2-AA2A-BEA3FE75A57B}" srcOrd="0" destOrd="0" presId="urn:microsoft.com/office/officeart/2005/8/layout/venn1"/>
    <dgm:cxn modelId="{F4F2D3B1-C65D-4A8B-BBC2-3A42564AC2DF}" type="presOf" srcId="{2DD01A18-3EF8-43EF-A7DD-005D60985043}" destId="{484843A1-501E-46D7-9F2B-B5D936823CA1}" srcOrd="1" destOrd="0" presId="urn:microsoft.com/office/officeart/2005/8/layout/venn1"/>
    <dgm:cxn modelId="{39CDAAC4-C715-4FDA-9DE5-905FEBB74C1C}" srcId="{5E846841-D570-437C-AC83-CA3F79A25EA7}" destId="{B555795D-DF09-4944-A118-100EC2323766}" srcOrd="2" destOrd="0" parTransId="{730E9782-6A50-4CD9-B163-5D17641BE5B4}" sibTransId="{F7C97851-E2F2-4924-A7EE-91FB9256ABF9}"/>
    <dgm:cxn modelId="{CB7A1BC7-2C2A-4615-90B7-61307129EB73}" type="presOf" srcId="{5E846841-D570-437C-AC83-CA3F79A25EA7}" destId="{6C91C6E4-E5A5-4033-99DA-EA9F5A8F4E21}" srcOrd="0" destOrd="0" presId="urn:microsoft.com/office/officeart/2005/8/layout/venn1"/>
    <dgm:cxn modelId="{7B5045D0-B670-48DC-AACB-0A779AB2F48B}" type="presOf" srcId="{B555795D-DF09-4944-A118-100EC2323766}" destId="{41912FC1-561E-4563-B99D-12ECD8E47F8E}" srcOrd="0" destOrd="0" presId="urn:microsoft.com/office/officeart/2005/8/layout/venn1"/>
    <dgm:cxn modelId="{8FD9C7D7-7425-4139-949A-A4AC4B93DDD6}" srcId="{5E846841-D570-437C-AC83-CA3F79A25EA7}" destId="{9008CEE4-71E3-454B-9566-1E34B58FE8FE}" srcOrd="3" destOrd="0" parTransId="{57CFBAFD-14EA-4BBC-9788-5000CF833773}" sibTransId="{DF49683C-8A47-4AC5-89FA-CAA51B5F1E0F}"/>
    <dgm:cxn modelId="{038906FD-1563-4145-9F2C-8C89D6202EF4}" srcId="{5E846841-D570-437C-AC83-CA3F79A25EA7}" destId="{2DD01A18-3EF8-43EF-A7DD-005D60985043}" srcOrd="1" destOrd="0" parTransId="{3ABAB24D-0328-4892-A1C8-566BAEA9899A}" sibTransId="{FCABC09A-D129-441D-A751-DE23F4E6F11A}"/>
    <dgm:cxn modelId="{DE59AB39-8B20-4E5D-8AB8-05E03237EA53}" type="presParOf" srcId="{6C91C6E4-E5A5-4033-99DA-EA9F5A8F4E21}" destId="{61F093DE-863E-4CCD-8C7B-B98945CCA5A1}" srcOrd="0" destOrd="0" presId="urn:microsoft.com/office/officeart/2005/8/layout/venn1"/>
    <dgm:cxn modelId="{595C60C2-9D48-4B13-8BFE-A2E35C20A8AC}" type="presParOf" srcId="{6C91C6E4-E5A5-4033-99DA-EA9F5A8F4E21}" destId="{C4FED0F1-A702-43E3-9056-51FB43873C77}" srcOrd="1" destOrd="0" presId="urn:microsoft.com/office/officeart/2005/8/layout/venn1"/>
    <dgm:cxn modelId="{3183306A-C9A2-475E-B309-1B9BD7C98056}" type="presParOf" srcId="{6C91C6E4-E5A5-4033-99DA-EA9F5A8F4E21}" destId="{166ECA43-E103-4F63-A676-A99753BCEA80}" srcOrd="2" destOrd="0" presId="urn:microsoft.com/office/officeart/2005/8/layout/venn1"/>
    <dgm:cxn modelId="{5AE3E0C4-568E-423F-830E-3E4C90FD352E}" type="presParOf" srcId="{6C91C6E4-E5A5-4033-99DA-EA9F5A8F4E21}" destId="{484843A1-501E-46D7-9F2B-B5D936823CA1}" srcOrd="3" destOrd="0" presId="urn:microsoft.com/office/officeart/2005/8/layout/venn1"/>
    <dgm:cxn modelId="{CCD559AD-B509-47CD-A401-37ABB85D0E2B}" type="presParOf" srcId="{6C91C6E4-E5A5-4033-99DA-EA9F5A8F4E21}" destId="{41912FC1-561E-4563-B99D-12ECD8E47F8E}" srcOrd="4" destOrd="0" presId="urn:microsoft.com/office/officeart/2005/8/layout/venn1"/>
    <dgm:cxn modelId="{EAAE70D5-445B-41C7-BFF2-BC7AE29EBE05}" type="presParOf" srcId="{6C91C6E4-E5A5-4033-99DA-EA9F5A8F4E21}" destId="{1CE9431B-EE3F-4B43-90AA-BCA8CC577746}" srcOrd="5" destOrd="0" presId="urn:microsoft.com/office/officeart/2005/8/layout/venn1"/>
    <dgm:cxn modelId="{C14EBBB2-0847-47A8-8555-ED95C8015DD0}" type="presParOf" srcId="{6C91C6E4-E5A5-4033-99DA-EA9F5A8F4E21}" destId="{72EE25A2-32FA-40E2-AA2A-BEA3FE75A57B}" srcOrd="6" destOrd="0" presId="urn:microsoft.com/office/officeart/2005/8/layout/venn1"/>
    <dgm:cxn modelId="{3CBC8BE6-50F0-4542-B6A7-A6AB69EBACBA}" type="presParOf" srcId="{6C91C6E4-E5A5-4033-99DA-EA9F5A8F4E21}" destId="{4A845F3F-2BAB-4A80-B02C-C3660E9E19C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093DE-863E-4CCD-8C7B-B98945CCA5A1}">
      <dsp:nvSpPr>
        <dsp:cNvPr id="0" name=""/>
        <dsp:cNvSpPr/>
      </dsp:nvSpPr>
      <dsp:spPr>
        <a:xfrm>
          <a:off x="0" y="292738"/>
          <a:ext cx="3226701" cy="183044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Vigilância ambiental</a:t>
          </a:r>
        </a:p>
      </dsp:txBody>
      <dsp:txXfrm>
        <a:off x="372311" y="539144"/>
        <a:ext cx="2482078" cy="580815"/>
      </dsp:txXfrm>
    </dsp:sp>
    <dsp:sp modelId="{166ECA43-E103-4F63-A676-A99753BCEA80}">
      <dsp:nvSpPr>
        <dsp:cNvPr id="0" name=""/>
        <dsp:cNvSpPr/>
      </dsp:nvSpPr>
      <dsp:spPr>
        <a:xfrm>
          <a:off x="764294" y="898237"/>
          <a:ext cx="3696886" cy="2030397"/>
        </a:xfrm>
        <a:prstGeom prst="ellipse">
          <a:avLst/>
        </a:prstGeom>
        <a:solidFill>
          <a:schemeClr val="accent5">
            <a:alpha val="50000"/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Vigilância </a:t>
          </a:r>
          <a:r>
            <a:rPr lang="pt-B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epidemio-lógica</a:t>
          </a:r>
          <a:endParaRPr lang="pt-B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54925" y="1132513"/>
        <a:ext cx="1421879" cy="1561844"/>
      </dsp:txXfrm>
    </dsp:sp>
    <dsp:sp modelId="{41912FC1-561E-4563-B99D-12ECD8E47F8E}">
      <dsp:nvSpPr>
        <dsp:cNvPr id="0" name=""/>
        <dsp:cNvSpPr/>
      </dsp:nvSpPr>
      <dsp:spPr>
        <a:xfrm>
          <a:off x="0" y="1745711"/>
          <a:ext cx="3431520" cy="2139232"/>
        </a:xfrm>
        <a:prstGeom prst="ellipse">
          <a:avLst/>
        </a:prstGeom>
        <a:solidFill>
          <a:schemeClr val="accent5">
            <a:alpha val="50000"/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Saúde do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trabalhador</a:t>
          </a:r>
        </a:p>
      </dsp:txBody>
      <dsp:txXfrm>
        <a:off x="395944" y="2918175"/>
        <a:ext cx="2639631" cy="678794"/>
      </dsp:txXfrm>
    </dsp:sp>
    <dsp:sp modelId="{72EE25A2-32FA-40E2-AA2A-BEA3FE75A57B}">
      <dsp:nvSpPr>
        <dsp:cNvPr id="0" name=""/>
        <dsp:cNvSpPr/>
      </dsp:nvSpPr>
      <dsp:spPr>
        <a:xfrm>
          <a:off x="-789293" y="1090702"/>
          <a:ext cx="3425926" cy="1710156"/>
        </a:xfrm>
        <a:prstGeom prst="ellipse">
          <a:avLst/>
        </a:prstGeom>
        <a:solidFill>
          <a:schemeClr val="accent5">
            <a:alpha val="50000"/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Vigilância sanitária</a:t>
          </a:r>
        </a:p>
      </dsp:txBody>
      <dsp:txXfrm>
        <a:off x="-525760" y="1288028"/>
        <a:ext cx="1317663" cy="1315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0BF9761-7E12-A070-09D5-6D655EE36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D3E720D-2D9C-E4F5-844E-E5F91B9D8F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29F662D2-7564-90C7-2A48-1984F397B9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32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017165E-6CB1-2FB0-8521-09A791F8B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18EE6806-D1DD-6B77-3EE6-A52EAAD14B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BBA9FF0-A225-8A5C-C43B-7B37546CF3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10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B38FD3D-AABD-9B8B-629D-02D081BCF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C6456AFB-A514-5600-C0E8-7629471AB1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BF541D6E-4997-4728-B167-E721818667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86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949F261-287F-259E-835A-59E7ACF9F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176A154-455D-6050-A65D-9B07A6081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EC80A7C-C03F-B9DB-9255-06AC55305D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335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3A75156-387D-EE57-CCF6-B9B6A1C2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B397C59-D969-0810-C09C-FCF6DE428E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DF10D2B-B8C2-2A0C-636E-41373BE16B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694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D920EBC-8B7F-8505-1E6E-0866C8FB3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8CC14D67-3F06-E3DA-7E48-ED9C5F506B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5CAB0AEC-1DF5-79CC-0BA3-2DFF2D3BAF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892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F7D6574-0006-069B-7398-84897BDA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31D15D64-FEFD-958F-9760-0B1F4C62AE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99075706-93BC-3EDA-EEA0-6445F0AB77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400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19376A0-F154-05F8-B316-309D2293A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8C80B2B5-0203-2930-416A-02250B7478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0FCD5DC9-DCA4-3172-FADC-15868B8E9B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21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6DA1F94-A96A-E271-41C4-4ED501F2F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BB5025F4-DFFB-905D-001D-8D37D499EB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882CFD0-CB47-9F70-7F27-6F907A0F35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891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5E3F93E7-2927-05D8-AF32-02F83A2DD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E001251-431C-23F9-F1F6-C7260121A7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D22CE47-F7F4-9B36-E232-180CEBE4B9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09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9E5875B-1AED-702A-DD3D-8A05EA212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47FCA355-2FE9-AEDE-CE67-D850607525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1C30F6BC-C68C-1C1F-A553-0D45EC5B1B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416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70B2462-60F6-654D-10F2-8CBE60F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2738635C-3BDC-8750-7FBD-1EEA1E0F2F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2C186786-F862-A0D5-29B9-565DA59AEC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759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296F50E8-2A9F-9B76-C2D3-7895AA407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0B9E3FB-B12E-1FEC-B95C-DD118EC8A2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A7CDC255-EFFE-DE6B-AB34-2380708FF4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349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D1623919-AB4F-A96B-6618-3F7D9FEF5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363276DE-0388-D8CE-AD18-47B9C4D63A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E23028E-193A-7CBE-B824-B0631648A7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122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C9CAF72-3862-6486-E23D-74E8BA54C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691456E6-F621-329E-F0CB-B22E7FD7CB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F6E0E34-C3E4-9035-7206-1601835A2A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638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E742030-EBFE-FF38-0204-CE29E5FDA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8903305-FD0F-D17E-DC19-F72EACBAA6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E0CC0911-3489-6CBA-323E-3028D4E2E1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47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288656ED-EA9F-BBB0-96CE-5BA476A12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6B98C608-9FCC-CCB2-2181-F094C18DB7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A9477F1-48EE-8EC3-1408-B0667E92A2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20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B6C2A00-3BDE-EBD6-4C1A-1D616E61D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3771A331-A63F-E200-9838-A5AAFF86A6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A2CFADF2-9DAD-0D56-FEA7-595EF87435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01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FDCEAF3-3889-A0B6-C0F3-D95423E7F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F9A00167-5CFF-6B59-6A1C-41A9259F09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57F3DB70-F9F9-01A3-C3AC-EA2AC95583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53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8020092-29E9-436B-0B56-AAE448332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C59CBE6-32F0-3D0D-D6A7-010639E47D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2BE936A-35F4-713F-CCCB-0D6141E263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574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69CA5BE-F7C2-D7BA-D80F-EE3712238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AD0132A-591B-AA84-88B7-F74C2A7730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2D76C5CB-913C-50D0-D2E3-BA9132582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521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1C5544B-0B09-62A7-CDB6-AAD19D7F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BAADB22C-992A-FBB8-DE04-ED5627ED4A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166BEF1-9ABF-624B-99ED-98CB1DF911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540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9EA171D-C2BC-4768-0397-F3D799E38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6A1EE25-CE03-E13F-6B30-DEEDD643DE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CB9B9410-5DB6-F364-6F61-DE23708D63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91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udo"/>
          <p:cNvSpPr>
            <a:spLocks noGrp="1"/>
          </p:cNvSpPr>
          <p:nvPr>
            <p:ph idx="1"/>
          </p:nvPr>
        </p:nvSpPr>
        <p:spPr>
          <a:xfrm>
            <a:off x="900114" y="1240972"/>
            <a:ext cx="7308850" cy="33834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0000" indent="-2700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Tx/>
              <a:buBlip>
                <a:blip r:embed="rId2"/>
              </a:buBlip>
              <a:defRPr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540000" indent="-2700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Tx/>
              <a:buBlip>
                <a:blip r:embed="rId3"/>
              </a:buBlip>
              <a:defRPr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45000" indent="-4050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Tx/>
              <a:buBlip>
                <a:blip r:embed="rId4"/>
              </a:buBlip>
              <a:defRPr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215000" indent="-2700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Tx/>
              <a:buBlip>
                <a:blip r:embed="rId5"/>
              </a:buBlip>
              <a:defRPr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620000" indent="-2700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Tx/>
              <a:buBlip>
                <a:blip r:embed="rId6"/>
              </a:buBlip>
              <a:defRPr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" name="Título"/>
          <p:cNvSpPr>
            <a:spLocks noGrp="1"/>
          </p:cNvSpPr>
          <p:nvPr>
            <p:ph type="title"/>
          </p:nvPr>
        </p:nvSpPr>
        <p:spPr>
          <a:xfrm>
            <a:off x="900114" y="624385"/>
            <a:ext cx="7308850" cy="534944"/>
          </a:xfrm>
          <a:prstGeom prst="rect">
            <a:avLst/>
          </a:prstGeom>
        </p:spPr>
        <p:txBody>
          <a:bodyPr/>
          <a:lstStyle>
            <a:lvl1pPr algn="ctr">
              <a:defRPr sz="2250">
                <a:solidFill>
                  <a:srgbClr val="FCDC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ing.com/ck/a?!&amp;&amp;p=23ca753a923a01d1060cef8efeaad25a66695d272b49f105b0f342b09e98fe82JmltdHM9MTc4Mjc3NzYwMA&amp;ptn=3&amp;ver=2&amp;hsh=4&amp;fclid=332b9a01-3e29-6d03-1893-8ec63f506c0a&amp;u=a1aHR0cHM6Ly9lc3R1ZGVjb21pZ29lcGkuY29tL2JpZy1kYXRhLWUtaW50ZWxpZ2VuY2lhLWFydGlmaWNpYWwtbmEtZXBpZGVtaW9sb2dpYS1jb21vLWEtdGVjbm9sb2dpYS1lc3RhLXRyYW5zZm9ybWFuZG8tYS12aWdpbGFuY2lhLWVtLXNhdWRlLw&amp;ntb=1" TargetMode="External"/><Relationship Id="rId5" Type="http://schemas.openxmlformats.org/officeDocument/2006/relationships/hyperlink" Target="https://www.bing.com/ck/a?!&amp;&amp;p=dc83f1c0c37bfc28a9d0884f699bf5ac1a016f5bc12b93d0593611195bf903a2JmltdHM9MTc4Mjc3NzYwMA&amp;ptn=3&amp;ver=2&amp;hsh=4&amp;fclid=332b9a01-3e29-6d03-1893-8ec63f506c0a&amp;u=a1aHR0cHM6Ly93d3cucmV2aXN0YWNpZW50aWZpY2FpcGVkc3MuY29tL2ludGVsaWdlbmNpYS1hcnRpZmljaWFsLWFwbGljYWRhLWEtc2F1ZGUtcHVibGljYS1kYS12aWdpbGFuY2lhLWVwaWRlbWlvbG9naWNhLWEtcHJldmVuY2FvLXBlcnNvbmFsaXphZGE&amp;ntb=1" TargetMode="External"/><Relationship Id="rId4" Type="http://schemas.openxmlformats.org/officeDocument/2006/relationships/hyperlink" Target="https://www.bing.com/ck/a?!&amp;&amp;p=5c1104b3fb7c649c07fd0088f298cf79eb2eedcac33c0be611d94c772fdd3156JmltdHM9MTc4Mjc3NzYwMA&amp;ptn=3&amp;ver=2&amp;hsh=4&amp;fclid=332b9a01-3e29-6d03-1893-8ec63f506c0a&amp;u=a1aHR0cHM6Ly9zYXVkZS5hYnJpbC5jb20uYnIvbWVkaWNpbmEvY29tby1hLWludGVsaWdlbmNpYS1hcnRpZmljaWFsLXBvZGUtYWp1ZGFyLWEtcHJldmVuaXItZS1jb250cm9sYXItZXBpZGVtaWFzLw&amp;ntb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1.globo.com/pr/parana/videos-meio-dia-parana/video/robo-laura-ajuda-a-salvar-a-vida-de-pacientes-em-hospital-de-curitiba-5500267.ghtml" TargetMode="External"/><Relationship Id="rId5" Type="http://schemas.openxmlformats.org/officeDocument/2006/relationships/hyperlink" Target="https://www.bing.com/ck/a?!&amp;&amp;p=dc83f1c0c37bfc28a9d0884f699bf5ac1a016f5bc12b93d0593611195bf903a2JmltdHM9MTc4Mjc3NzYwMA&amp;ptn=3&amp;ver=2&amp;hsh=4&amp;fclid=332b9a01-3e29-6d03-1893-8ec63f506c0a&amp;u=a1aHR0cHM6Ly93d3cucmV2aXN0YWNpZW50aWZpY2FpcGVkc3MuY29tL2ludGVsaWdlbmNpYS1hcnRpZmljaWFsLWFwbGljYWRhLWEtc2F1ZGUtcHVibGljYS1kYS12aWdpbGFuY2lhLWVwaWRlbWlvbG9naWNhLWEtcHJldmVuY2FvLXBlcnNvbmFsaXphZGE&amp;ntb=1" TargetMode="External"/><Relationship Id="rId4" Type="http://schemas.openxmlformats.org/officeDocument/2006/relationships/hyperlink" Target="https://www.bing.com/ck/a?!&amp;&amp;p=a5e5dad317cc749b42f53569236381137542b91cd971fa6e5889485332d7b2cdJmltdHM9MTc4Mjc3NzYwMA&amp;ptn=3&amp;ver=2&amp;hsh=4&amp;fclid=332b9a01-3e29-6d03-1893-8ec63f506c0a&amp;u=a1aHR0cHM6Ly90ZWNoZGVuZ3VlLmNvbS90dXRvcmlhbC11c2FuZG8taW50ZWxpZ2VuY2lhLWFydGlmaWNpYWwtcGFyYS1wcmV2ZXItc3VydG9zLWRlLWRvZW5jYXMv&amp;ntb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DzuCyeVWsc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hyperlink" Target="mailto:elainegqn08@yahoo.com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OW_ij0zjh8&amp;t=18s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93725" y="1566700"/>
            <a:ext cx="68727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chemeClr val="lt1"/>
                </a:solidFill>
              </a:rPr>
              <a:t>FERRAMENTAS DIGITAIS E A VIGILÂNCIA EM SAÚDE</a:t>
            </a:r>
            <a:endParaRPr sz="37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CF659A5-5637-B88A-5357-F9801DC03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CB1BF2D-7640-D5EC-3200-FFC8C3AEC1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EE75E130-DFFA-CD4C-6D32-515BB86120C1}"/>
              </a:ext>
            </a:extLst>
          </p:cNvPr>
          <p:cNvSpPr txBox="1"/>
          <p:nvPr/>
        </p:nvSpPr>
        <p:spPr>
          <a:xfrm>
            <a:off x="289932" y="-315045"/>
            <a:ext cx="8526965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Inteligência artificial (IA)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 desempenha um papel crucial na 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detecção de doenças e surtos na epidemiologia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 de várias maneiras: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Vigilância Epidemiológica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: A IA é utilizada para monitorar dados de saúde, como vendas de medicamentos e notícias em redes sociais, ajudando a identificar regiões com aumento de casos de doenças. 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Previsão de Surtos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: Modelos de aprendizado de máquina podem prever surtos antes que ocorram, permitindo uma resposta   mais rápida e eficaz. 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Integração de Dados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: A IA combina dados de múltiplas fontes, como prontuários eletrônicos e dados de redes sociais, para detectar padrões que podem indicar a ocorrência de surtos. </a:t>
            </a:r>
          </a:p>
        </p:txBody>
      </p:sp>
    </p:spTree>
    <p:extLst>
      <p:ext uri="{BB962C8B-B14F-4D97-AF65-F5344CB8AC3E}">
        <p14:creationId xmlns:p14="http://schemas.microsoft.com/office/powerpoint/2010/main" val="196035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0031221-C46D-F0B3-09FA-8346F3E48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C67AD91D-C03B-2473-EF89-B6B30646183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0F336B0B-4901-EA11-C6CC-CEC758CD23DF}"/>
              </a:ext>
            </a:extLst>
          </p:cNvPr>
          <p:cNvSpPr txBox="1"/>
          <p:nvPr/>
        </p:nvSpPr>
        <p:spPr>
          <a:xfrm>
            <a:off x="252762" y="642900"/>
            <a:ext cx="8430321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Controle de Epidemias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: 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Plataformas utilizam IA para monitorar a distribuição geográfica e temporal de surtos, ajudando a iniciar investigações rápidas. 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hlinkClick r:id="rId4"/>
            </a:endParaRP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Avaliação de Riscos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: A IA pode analisar fatores de risco e condições climáticas para prever a escalada de surtos, otimizando as respostas de saúde pública. 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>
                <a:hlinkClick r:id="rId6"/>
              </a:rPr>
              <a:t>Vídeo: Robô Laura ajuda a salvar a vida de pacientes em hospital de Curitiba | Vídeos - Meio Dia Paraná | G1</a:t>
            </a:r>
            <a:r>
              <a:rPr lang="pt-BR" sz="2000" dirty="0"/>
              <a:t> 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B8BDB82-4867-34AB-7D90-EBB266228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425D12C-4553-50B6-F647-F7B4585CC3A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F24D03D-7F77-D43E-9EDD-AE67ABC8658D}"/>
              </a:ext>
            </a:extLst>
          </p:cNvPr>
          <p:cNvSpPr txBox="1"/>
          <p:nvPr/>
        </p:nvSpPr>
        <p:spPr>
          <a:xfrm>
            <a:off x="316985" y="108701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Ferramentas digitais e a Vigilância em Saúde</a:t>
            </a:r>
            <a:endParaRPr lang="pt-BR"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Notificações em saúde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Monitoramento de surtos e epidemiológicos em tempo real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Análise de indicadores para apoiar decisões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Compartilhamento de informação entre diferentes níveis do sistema de saúde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Planejamento de campanhas de vacinação ou preventivas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de áreas de risco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6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9D33E18B-1989-AC2C-183D-3162B9205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4066A3A-E149-4A0A-24EC-F2692E2A8AA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DBB8B94-AAA6-AFCA-06C6-0434BCC171E0}"/>
              </a:ext>
            </a:extLst>
          </p:cNvPr>
          <p:cNvSpPr txBox="1"/>
          <p:nvPr/>
        </p:nvSpPr>
        <p:spPr>
          <a:xfrm>
            <a:off x="351775" y="472975"/>
            <a:ext cx="8440439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Os principais sistemas e tecnologias incluem</a:t>
            </a:r>
            <a:r>
              <a:rPr lang="pt-BR" dirty="0"/>
              <a:t>:</a:t>
            </a:r>
          </a:p>
          <a:p>
            <a:endParaRPr lang="pt-BR" dirty="0"/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SINAN (Sistema de Informação de Agravos de Notificação):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Utilizado para o registro e notificação de doenças e agravos que constam na lista nacional de notificação compulsória. 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SIM (Sistema de Informações sobre Mortalidade):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Cadastra e compila dados sobre todos os óbitos ocorridos no território nacional. 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SINASC (Sistema de Informação sobre Nascidos Vivos):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Coleta dados essenciais para o monitoramento da saúde materno-infantil e eventos vitais.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6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A5EC17F-BE5F-1F12-DC22-C3B2A7193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B5641C8-145A-01DB-2F2C-918C23B1DD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8D069D19-A148-6F00-D0EA-3B3C3811D962}"/>
              </a:ext>
            </a:extLst>
          </p:cNvPr>
          <p:cNvSpPr txBox="1"/>
          <p:nvPr/>
        </p:nvSpPr>
        <p:spPr>
          <a:xfrm>
            <a:off x="316985" y="108701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01B91D7-F483-94CE-D1C8-42A1B0B41712}"/>
              </a:ext>
            </a:extLst>
          </p:cNvPr>
          <p:cNvSpPr txBox="1"/>
          <p:nvPr/>
        </p:nvSpPr>
        <p:spPr>
          <a:xfrm>
            <a:off x="204434" y="550127"/>
            <a:ext cx="87351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SI-PNI (Sistema de Informação do Programa Nacional de Imunizações):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Controla a distribuição de vacinas e registra as coberturas vacinais em todo o país. 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e-SUS Notifica e e-SUS Sinan: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Plataformas integradas que modernizaram o registro de notificações, permitindo o acompanhamento em tempo real (como foi o caso dos alertas de emergências e epidemias). 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SISVAN: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Sistema que monitora a vigilância alimentar e nutricional, avaliando o estado nutricional da população.</a:t>
            </a:r>
          </a:p>
        </p:txBody>
      </p:sp>
    </p:spTree>
    <p:extLst>
      <p:ext uri="{BB962C8B-B14F-4D97-AF65-F5344CB8AC3E}">
        <p14:creationId xmlns:p14="http://schemas.microsoft.com/office/powerpoint/2010/main" val="54866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B538F-4640-4A81-A104-8A580791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17" y="218661"/>
            <a:ext cx="8198678" cy="990600"/>
          </a:xfrm>
        </p:spPr>
        <p:txBody>
          <a:bodyPr/>
          <a:lstStyle/>
          <a:p>
            <a:r>
              <a:rPr lang="pt-BR" dirty="0"/>
              <a:t>VIGIMED – VIGILÂNCIA DOS MEDICAMENTOS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F3D345-86F4-4054-B673-46A9C7EFA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116460"/>
            <a:ext cx="7513982" cy="4027040"/>
          </a:xfrm>
        </p:spPr>
        <p:txBody>
          <a:bodyPr>
            <a:normAutofit lnSpcReduction="10000"/>
          </a:bodyPr>
          <a:lstStyle/>
          <a:p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É Sistema eletrônico que faz notificação de eventos adversos relacionados ao uso de medicamentos e vacinas.</a:t>
            </a:r>
          </a:p>
          <a:p>
            <a:pPr marL="0" indent="0">
              <a:buNone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É uma versão adaptada do </a:t>
            </a:r>
            <a:r>
              <a:rPr lang="pt-BR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VIGFlow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, um sistema da OMS, onde se faz o monitoramento da segurança de medicamentos em nível mundial.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https://www.youtube.com/watch?v=DzuCyeVWsc4</a:t>
            </a:r>
            <a:r>
              <a:rPr lang="pt-BR" sz="1800" dirty="0">
                <a:solidFill>
                  <a:srgbClr val="0070C0"/>
                </a:solidFill>
              </a:rPr>
              <a:t>    </a:t>
            </a:r>
          </a:p>
          <a:p>
            <a:pPr marL="0" indent="0">
              <a:buNone/>
            </a:pP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4" name="Imagem 3" descr="C:\Users\DELL\AppData\Local\Microsoft\Windows\INetCache\Content.MSO\469FF2C1.tmp">
            <a:extLst>
              <a:ext uri="{FF2B5EF4-FFF2-40B4-BE49-F238E27FC236}">
                <a16:creationId xmlns:a16="http://schemas.microsoft.com/office/drawing/2014/main" id="{957C2175-E066-4F34-B146-6D9CC8F73D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84" y="1766422"/>
            <a:ext cx="2534477" cy="89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Farmácia Revista Nº64 | CRF/MG">
            <a:extLst>
              <a:ext uri="{FF2B5EF4-FFF2-40B4-BE49-F238E27FC236}">
                <a16:creationId xmlns:a16="http://schemas.microsoft.com/office/drawing/2014/main" id="{0143803B-B304-4D18-A2E1-1110D99AE0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27" y="3605561"/>
            <a:ext cx="2083743" cy="1537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9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320C8DE-FE18-2B29-7251-4CA74F4E2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C01775C8-606F-B49C-D0B7-8FF8BE425A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B937EC3-50AB-1D7A-E114-8A9AFEE0E958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2"/>
                </a:solidFill>
              </a:rPr>
              <a:t>apresentação texto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C2F32A-F378-834B-C318-30EF249DD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2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D3E259B-F3B2-C8C7-421E-C0F9E6E78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C10ED513-5E3C-3CE0-08C2-5792C97A5F5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12F57F1-24B8-FF7C-C049-6E053A34BB04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2"/>
                </a:solidFill>
              </a:rPr>
              <a:t>apresentação texto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00D53C-F21E-EE72-83E1-FCC1BA751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0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D5C536F-64E3-FC5D-DA11-31F8B9DF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599A7FE8-FB04-72C6-CC8D-242507252D3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D1EDA18-44C7-C082-A296-54B6D248EE59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2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CCBFA5-44D4-BA5F-576F-92C40C6D5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9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A195223-172F-BC2F-FF2D-C301D703A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5F763F04-BBEB-6BFD-C3AE-5F5D8D9D04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69BFA8B-A0D1-0A6F-0D86-7F367675E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0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4C21116-44D6-4461-BF66-82A3B2925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191460BA-AAC8-E219-5BCA-F0BB70603E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6EF59BFA-37B4-BFD2-870E-8D8B90C614FB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Vigilância em saúde: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altLang="pt-BR" sz="2400" i="1" dirty="0"/>
              <a:t>“Conjunto de ações voltadas para o conhecimento, previsão, prevenção e enfrentamento</a:t>
            </a:r>
            <a:r>
              <a:rPr lang="pt-BR" altLang="pt-BR" sz="2400" dirty="0"/>
              <a:t> </a:t>
            </a:r>
            <a:r>
              <a:rPr lang="pt-BR" altLang="pt-BR" sz="2400" i="1" dirty="0"/>
              <a:t>continuado de problemas de saúde selecionados e relativos aos fatores e condições de risco.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55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EE8063D-3ABE-C5F8-CF3E-35FBAA6AB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A1BF42E9-37B1-9B01-BDEE-13481EC0510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45CEE92-34FD-BA80-C9E2-6497CAF422DC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2"/>
                </a:solidFill>
              </a:rPr>
              <a:t>apresentação texto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6FE8B8-7B47-98BE-8FB6-6E1D6301B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33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B0FE536-08EA-C3A4-64D5-9730571FB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BCE7BB5F-2E5A-86D1-2600-6381013526D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E71FA5C-661E-3A9D-4553-AA1966F26BAA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2"/>
                </a:solidFill>
              </a:rPr>
              <a:t>apresentação texto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85F3FF-3FED-6219-90D7-5E1029201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0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FABBD65-FD9F-9D37-82BA-623FFAA3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CF06F8A-7DEB-3273-9B9A-4F3252FA80C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3FB9A56-6098-F6C7-F454-DE9DBFA20081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apresentação texto</a:t>
            </a:r>
            <a:endParaRPr sz="1500" dirty="0">
              <a:solidFill>
                <a:schemeClr val="dk2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B91470-6340-0B14-0777-7EBFE237C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547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57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0DBD09D-C25D-4DED-68A6-14BAF5AA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19DDEF8B-66B3-9FF0-D8A2-6D0113E679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0635DDF-D252-872B-298E-14422F9A0E00}"/>
              </a:ext>
            </a:extLst>
          </p:cNvPr>
          <p:cNvSpPr txBox="1"/>
          <p:nvPr/>
        </p:nvSpPr>
        <p:spPr>
          <a:xfrm>
            <a:off x="126380" y="472975"/>
            <a:ext cx="835752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A integração dessas tecnologias promove avanços fundamentais no setor:</a:t>
            </a:r>
          </a:p>
          <a:p>
            <a:endParaRPr lang="pt-BR" dirty="0"/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Detecção Precoce de Epidemias: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O uso de algoritmos de inteligência artificial e análise de grandes bases de dados (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</a:rPr>
              <a:t>Big Data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) identifica anomalias em redes sociais, buscas na internet e registros hospitalares antes que se tornem crises. 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Monitoramento e Rastreabilidade: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Sistemas de informação em rede centralizam dados de saúde, facilitando a visualização de indicadores epidemiológicos e o acompanhamento de populações de risco. </a:t>
            </a:r>
          </a:p>
        </p:txBody>
      </p:sp>
    </p:spTree>
    <p:extLst>
      <p:ext uri="{BB962C8B-B14F-4D97-AF65-F5344CB8AC3E}">
        <p14:creationId xmlns:p14="http://schemas.microsoft.com/office/powerpoint/2010/main" val="4063137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ACAEB20-A509-8419-9795-993AA0F67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77F57C7D-6267-E521-30BD-795673AA990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EA34F5BB-FA77-7DAA-2EDE-1C6DCF44EADB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pt-BR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600" b="1">
                <a:latin typeface="Verdana" panose="020B0604030504040204" pitchFamily="34" charset="0"/>
                <a:ea typeface="Verdana" panose="020B0604030504040204" pitchFamily="34" charset="0"/>
              </a:rPr>
              <a:t>Agilidade nas Decisões:</a:t>
            </a:r>
            <a:r>
              <a:rPr lang="pt-BR" sz="1600">
                <a:latin typeface="Verdana" panose="020B0604030504040204" pitchFamily="34" charset="0"/>
                <a:ea typeface="Verdana" panose="020B0604030504040204" pitchFamily="34" charset="0"/>
              </a:rPr>
              <a:t> Dashboards e painéis de monitoramento fornecem um diagnóstico rápido da realidade local, permitindo aos gestores alocar recursos de forma otimizada e precisa. </a:t>
            </a:r>
          </a:p>
          <a:p>
            <a:endParaRPr lang="pt-BR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600" b="1">
                <a:latin typeface="Verdana" panose="020B0604030504040204" pitchFamily="34" charset="0"/>
                <a:ea typeface="Verdana" panose="020B0604030504040204" pitchFamily="34" charset="0"/>
              </a:rPr>
              <a:t>Interoperabilidade:</a:t>
            </a:r>
            <a:r>
              <a:rPr lang="pt-BR" sz="1600">
                <a:latin typeface="Verdana" panose="020B0604030504040204" pitchFamily="34" charset="0"/>
                <a:ea typeface="Verdana" panose="020B0604030504040204" pitchFamily="34" charset="0"/>
              </a:rPr>
              <a:t> A comunicação entre diferentes plataformas garante a continuidade do cuidado ao paciente, integrando desde a Atenção Básica até os serviços de alta complexidade. 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68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0C4C21E-02AF-6E2C-3CA5-DA3A06DAB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F02BDDD5-8337-7FF0-0A50-1527E7AF81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2905798-ACFE-8EA6-6C2B-BCCE55A05849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Conclusão: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As ferramentas digitais são essenciais na vigilância em saúde pois transformam dados em tempo real em inteligência estratégica. Elas permitem a detecção precoce de surtos, o monitoramento de doenças crônicas e a resposta ágil a emergências, garantindo ações de prevenção mais eficazes e direcionadas.</a:t>
            </a:r>
          </a:p>
          <a:p>
            <a:pPr lvl="0"/>
            <a:endParaRPr lang="pt-BR" sz="1600" dirty="0"/>
          </a:p>
          <a:p>
            <a:pPr lvl="0"/>
            <a:endParaRPr lang="pt-BR" sz="1600" dirty="0"/>
          </a:p>
          <a:p>
            <a:pPr lvl="0"/>
            <a:endParaRPr sz="15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68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6C7C6BF-2D45-CED5-6045-5D32E139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F71FA98-4ED5-AEE5-2CAB-9452EC5E78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825E1A05-93B0-2A98-AA06-1244C5F7BE81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Atividade reflexiva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m 10" descr="Pessoa, pensando. Ilustração, pensando, vetorial, pessoa. | CanStock">
            <a:extLst>
              <a:ext uri="{FF2B5EF4-FFF2-40B4-BE49-F238E27FC236}">
                <a16:creationId xmlns:a16="http://schemas.microsoft.com/office/drawing/2014/main" id="{3FDC0F6B-6848-41D3-D875-B74AB5DD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30" y="1490474"/>
            <a:ext cx="2932329" cy="22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96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B7A50A6-4773-A7E6-A892-D61962000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CA11B52F-4EFA-558E-E11F-AD27A7CA69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E15F3B5-E12A-9D57-7DB0-2494ECC5A4BE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OBRIGADA!!!!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 err="1">
                <a:solidFill>
                  <a:schemeClr val="dk2"/>
                </a:solidFill>
              </a:rPr>
              <a:t>Enf</a:t>
            </a:r>
            <a:r>
              <a:rPr lang="pt-BR" sz="1500" dirty="0">
                <a:solidFill>
                  <a:schemeClr val="dk2"/>
                </a:solidFill>
              </a:rPr>
              <a:t> Elaine </a:t>
            </a:r>
            <a:r>
              <a:rPr lang="pt-BR" sz="1500" dirty="0" err="1">
                <a:solidFill>
                  <a:schemeClr val="dk2"/>
                </a:solidFill>
              </a:rPr>
              <a:t>Grácia</a:t>
            </a:r>
            <a:r>
              <a:rPr lang="pt-BR" sz="1500" dirty="0">
                <a:solidFill>
                  <a:schemeClr val="dk2"/>
                </a:solidFill>
              </a:rPr>
              <a:t> de Quadros Nascimento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Email: </a:t>
            </a:r>
            <a:r>
              <a:rPr lang="pt-BR" sz="1500" dirty="0">
                <a:solidFill>
                  <a:schemeClr val="dk2"/>
                </a:solidFill>
                <a:hlinkClick r:id="rId4"/>
              </a:rPr>
              <a:t>elainegqn08@yahoo.com.br</a:t>
            </a:r>
            <a:r>
              <a:rPr lang="pt-BR" sz="1500" dirty="0">
                <a:solidFill>
                  <a:schemeClr val="dk2"/>
                </a:solidFill>
              </a:rPr>
              <a:t> </a:t>
            </a:r>
            <a:endParaRPr sz="1500" dirty="0">
              <a:solidFill>
                <a:schemeClr val="dk2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1C57E2C-41A3-3798-0447-B2F398922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01" y="472975"/>
            <a:ext cx="4440044" cy="33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 hidden="1"/>
          <p:cNvGraphicFramePr>
            <a:graphicFrameLocks noGrp="1"/>
          </p:cNvGraphicFramePr>
          <p:nvPr>
            <p:ph idx="1"/>
          </p:nvPr>
        </p:nvGraphicFramePr>
        <p:xfrm>
          <a:off x="2352338" y="1387107"/>
          <a:ext cx="2753915" cy="291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00114" y="205740"/>
            <a:ext cx="7308850" cy="85384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sz="2700" dirty="0"/>
              <a:t>Componentes da </a:t>
            </a:r>
            <a:br>
              <a:rPr lang="pt-BR" sz="2700" dirty="0"/>
            </a:br>
            <a:r>
              <a:rPr lang="pt-BR" sz="2700" dirty="0"/>
              <a:t>vigilância em saúde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23" y="1187841"/>
            <a:ext cx="4585063" cy="3651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3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A054F9C-7FB3-7CAA-29B2-39208A48A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https://www.youtube.com/watch?v=TOW_ij0zjh8&amp;t=18s</a:t>
            </a:r>
            <a:r>
              <a:rPr lang="pt-BR" dirty="0"/>
              <a:t>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CF1A481-B434-7A0E-2398-7572C1F4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92" y="609516"/>
            <a:ext cx="7924218" cy="1092903"/>
          </a:xfrm>
        </p:spPr>
        <p:txBody>
          <a:bodyPr>
            <a:normAutofit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Vamos assistir ao vídeo sobre a Vigilância em Saúde</a:t>
            </a:r>
          </a:p>
        </p:txBody>
      </p:sp>
    </p:spTree>
    <p:extLst>
      <p:ext uri="{BB962C8B-B14F-4D97-AF65-F5344CB8AC3E}">
        <p14:creationId xmlns:p14="http://schemas.microsoft.com/office/powerpoint/2010/main" val="16974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4B832B4-3A41-ED8A-1779-87C51138E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69E12B6-1DC9-1E93-5DC9-03D31FE00A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6DD4826-02B0-AB76-87A7-BFCD8294C8F0}"/>
              </a:ext>
            </a:extLst>
          </p:cNvPr>
          <p:cNvSpPr txBox="1"/>
          <p:nvPr/>
        </p:nvSpPr>
        <p:spPr>
          <a:xfrm>
            <a:off x="450800" y="472975"/>
            <a:ext cx="8596556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Vigilância epidemiológica             Vigilância Sanitária                           Saúde do Trabalhador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2"/>
                </a:solidFill>
              </a:rPr>
              <a:t>                       Saúde Ambiental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5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2"/>
              </a:solidFill>
            </a:endParaRPr>
          </a:p>
        </p:txBody>
      </p:sp>
      <p:pic>
        <p:nvPicPr>
          <p:cNvPr id="2" name="Picture 5" descr="Ilustrações grátis de Seringa">
            <a:extLst>
              <a:ext uri="{FF2B5EF4-FFF2-40B4-BE49-F238E27FC236}">
                <a16:creationId xmlns:a16="http://schemas.microsoft.com/office/drawing/2014/main" id="{64AEB79F-5BED-AA4E-CB42-3D7586E7A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1" y="907950"/>
            <a:ext cx="2488092" cy="14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onceito de direito médico - Foto de stock de Autoridade royalty-free">
            <a:extLst>
              <a:ext uri="{FF2B5EF4-FFF2-40B4-BE49-F238E27FC236}">
                <a16:creationId xmlns:a16="http://schemas.microsoft.com/office/drawing/2014/main" id="{06B232DE-BE22-9F4A-9E8E-9DEA4789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45" y="1046894"/>
            <a:ext cx="2030086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 descr="COVID-19: Biomédico explica eficiência e reações das vacinas aplicadas no Brasil">
            <a:extLst>
              <a:ext uri="{FF2B5EF4-FFF2-40B4-BE49-F238E27FC236}">
                <a16:creationId xmlns:a16="http://schemas.microsoft.com/office/drawing/2014/main" id="{DAB3597E-49C5-517C-51B6-870205B37C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70" y="907950"/>
            <a:ext cx="2450551" cy="162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 Vigilância em Saúde Ambiental garante a qualidade da água para consumo humano em Santarém e mais 14 municípios do Baixo Amazonas">
            <a:extLst>
              <a:ext uri="{FF2B5EF4-FFF2-40B4-BE49-F238E27FC236}">
                <a16:creationId xmlns:a16="http://schemas.microsoft.com/office/drawing/2014/main" id="{1FB4CD50-927E-B52E-0934-AE36DFC6B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078" y="2970190"/>
            <a:ext cx="1596192" cy="16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1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17C93DB-B0E7-DCD9-622D-07177912B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CA1990E1-7879-3CCC-B6FC-915737B4DC3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0C78749-4F83-EEC6-2E51-2C5F0BB39E6F}"/>
              </a:ext>
            </a:extLst>
          </p:cNvPr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O Profissional de saúde e a Vigilância em saúde</a:t>
            </a:r>
          </a:p>
          <a:p>
            <a:endParaRPr lang="pt-BR" sz="1600" b="1" dirty="0"/>
          </a:p>
          <a:p>
            <a:endParaRPr lang="pt-BR" sz="1600" b="1" dirty="0"/>
          </a:p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Atenção Básica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– Doenças de notificação obrigatória como: Tuberculose, hanseníase, HIV, Toxoplasmose, HIV, Covid, notificação de eventos adversos (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Notivisa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Vigimed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), Monitoramento ambiental solo, ar e água (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Vigisolo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Vigiagua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, Vigiar), encaminhamentos doenças e acidentes do trabalho.</a:t>
            </a:r>
          </a:p>
          <a:p>
            <a:pPr marL="0" indent="0">
              <a:buNone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Hospitalar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– CCIH – Acompanhamento das infecções hospitalares, análises clínicas, diagnóstico e notificação de doenças, Notificação de infecções relacionadas a assistência à saúde, atendimento saúde do trabalhador.</a:t>
            </a: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Laboratórios de Análises Clínicas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– Notificação dos resultados positivos para as doenças de Notificação compulsória.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8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A264C55-366C-C7C0-EB26-C61B22435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171EB5D3-1524-9F1F-A5B3-03566E52E9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3DA19DB-639E-DD45-7844-B9EC9D9A19CB}"/>
              </a:ext>
            </a:extLst>
          </p:cNvPr>
          <p:cNvSpPr txBox="1"/>
          <p:nvPr/>
        </p:nvSpPr>
        <p:spPr>
          <a:xfrm>
            <a:off x="316985" y="108701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Ferramentas digitais: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Otimizam o atendimento, reduzem custos e promovem cuidado continuo e preventivo.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Elas conectam o paciente e profissional através da telemedicina, prontuário eletrônico e inteligência artificial.</a:t>
            </a:r>
            <a:endParaRPr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6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6BB4D55-487C-23C5-64C0-2BD7BCD0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798A4AE-1CAA-CBF1-D0F7-4826CEC25D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0A5BFEF-B5DF-1FCA-82FF-B3A2464719A6}"/>
              </a:ext>
            </a:extLst>
          </p:cNvPr>
          <p:cNvSpPr txBox="1"/>
          <p:nvPr/>
        </p:nvSpPr>
        <p:spPr>
          <a:xfrm>
            <a:off x="316985" y="108701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Ferramentas digitais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Aplicativos móveis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Telemedicina e telessaúde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Inteligência artificial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Sistemas de gestão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Prontuário eletrônico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pt-BR"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6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A1E2B15-A84B-CBDD-5DCA-41051158C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0137A0CF-6451-A6C6-BAC1-1882CF55840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A3C34F5-1CE0-A71A-10A1-97524E95CDA6}"/>
              </a:ext>
            </a:extLst>
          </p:cNvPr>
          <p:cNvSpPr txBox="1"/>
          <p:nvPr/>
        </p:nvSpPr>
        <p:spPr>
          <a:xfrm>
            <a:off x="316985" y="108701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Ferramentas digitais IA no SUS: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Meu SUS digital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– principal aplicativo do SUS. Ajuda o usuário a navegar na rede básica e com atualizações graduais</a:t>
            </a:r>
          </a:p>
          <a:p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Vigilância epidemiológica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– ferramentas de IA analisam bancos de dados nacionais para prever surtos de doenças como por exemplo Dengue e Zika, mapeando os focos antes de se tornarem epidemias.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sz="240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7172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970</Words>
  <Application>Microsoft Office PowerPoint</Application>
  <PresentationFormat>Apresentação na tela (16:9)</PresentationFormat>
  <Paragraphs>116</Paragraphs>
  <Slides>27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Verdana</vt:lpstr>
      <vt:lpstr>Simple Light</vt:lpstr>
      <vt:lpstr>Apresentação do PowerPoint</vt:lpstr>
      <vt:lpstr>Apresentação do PowerPoint</vt:lpstr>
      <vt:lpstr>Componentes da  vigilância em saúde</vt:lpstr>
      <vt:lpstr>Vamos assistir ao vídeo sobre a Vigilância em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VIGIMED – VIGILÂNCIA DOS MEDICAMENTOS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usuario</dc:creator>
  <cp:lastModifiedBy>ELAINE GRACIA DE QUADROS NASCIMENTO</cp:lastModifiedBy>
  <cp:revision>9</cp:revision>
  <dcterms:modified xsi:type="dcterms:W3CDTF">2026-07-01T02:53:01Z</dcterms:modified>
</cp:coreProperties>
</file>